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57"/>
  </p:notesMasterIdLst>
  <p:sldIdLst>
    <p:sldId id="256" r:id="rId5"/>
    <p:sldId id="258" r:id="rId6"/>
    <p:sldId id="259" r:id="rId7"/>
    <p:sldId id="260" r:id="rId8"/>
    <p:sldId id="261" r:id="rId9"/>
    <p:sldId id="309" r:id="rId10"/>
    <p:sldId id="286" r:id="rId11"/>
    <p:sldId id="287" r:id="rId12"/>
    <p:sldId id="310" r:id="rId13"/>
    <p:sldId id="263" r:id="rId14"/>
    <p:sldId id="308" r:id="rId15"/>
    <p:sldId id="297" r:id="rId16"/>
    <p:sldId id="288" r:id="rId17"/>
    <p:sldId id="289" r:id="rId18"/>
    <p:sldId id="290" r:id="rId19"/>
    <p:sldId id="291" r:id="rId20"/>
    <p:sldId id="292" r:id="rId21"/>
    <p:sldId id="265" r:id="rId22"/>
    <p:sldId id="266" r:id="rId23"/>
    <p:sldId id="298" r:id="rId24"/>
    <p:sldId id="267" r:id="rId25"/>
    <p:sldId id="264" r:id="rId26"/>
    <p:sldId id="268" r:id="rId27"/>
    <p:sldId id="293" r:id="rId28"/>
    <p:sldId id="294" r:id="rId29"/>
    <p:sldId id="269" r:id="rId30"/>
    <p:sldId id="272" r:id="rId31"/>
    <p:sldId id="273" r:id="rId32"/>
    <p:sldId id="274" r:id="rId33"/>
    <p:sldId id="283" r:id="rId34"/>
    <p:sldId id="284" r:id="rId35"/>
    <p:sldId id="285" r:id="rId36"/>
    <p:sldId id="295" r:id="rId37"/>
    <p:sldId id="270" r:id="rId38"/>
    <p:sldId id="280" r:id="rId39"/>
    <p:sldId id="271" r:id="rId40"/>
    <p:sldId id="300" r:id="rId41"/>
    <p:sldId id="299" r:id="rId42"/>
    <p:sldId id="301" r:id="rId43"/>
    <p:sldId id="312" r:id="rId44"/>
    <p:sldId id="276" r:id="rId45"/>
    <p:sldId id="277" r:id="rId46"/>
    <p:sldId id="278" r:id="rId47"/>
    <p:sldId id="279" r:id="rId48"/>
    <p:sldId id="281" r:id="rId49"/>
    <p:sldId id="282" r:id="rId50"/>
    <p:sldId id="302" r:id="rId51"/>
    <p:sldId id="303" r:id="rId52"/>
    <p:sldId id="304" r:id="rId53"/>
    <p:sldId id="305" r:id="rId54"/>
    <p:sldId id="307" r:id="rId55"/>
    <p:sldId id="29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ECF4"/>
    <a:srgbClr val="000000"/>
    <a:srgbClr val="EC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3B86C-50EF-46F8-B662-048B7345D05B}" v="47" dt="2019-10-06T10:07:00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5" autoAdjust="0"/>
    <p:restoredTop sz="96449" autoAdjust="0"/>
  </p:normalViewPr>
  <p:slideViewPr>
    <p:cSldViewPr snapToGrid="0">
      <p:cViewPr varScale="1">
        <p:scale>
          <a:sx n="90" d="100"/>
          <a:sy n="90" d="100"/>
        </p:scale>
        <p:origin x="62" y="46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an I doing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4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1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7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9/1/2023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shih-tzu?utm_source=unsplash&amp;utm_medium=referral&amp;utm_content=creditCopyText" TargetMode="External"/><Relationship Id="rId4" Type="http://schemas.openxmlformats.org/officeDocument/2006/relationships/hyperlink" Target="https://unsplash.com/@edsonfotopet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quebellabeauty.wordpress.com/2015/01/30/natures-beautiful-gifts-seaweed/" TargetMode="External"/><Relationship Id="rId7" Type="http://schemas.openxmlformats.org/officeDocument/2006/relationships/hyperlink" Target="http://solitudesublime.blogspot.com/2012_01_01_archive.html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://egosumdaniel.se/" TargetMode="Externa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C863968-9FCB-4AC2-AF70-BD700C3B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4A41C-9E13-40BB-A089-8BD950A8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7" y="166263"/>
            <a:ext cx="4789564" cy="14187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Shih-Tzu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E03FB-DEF1-458A-96AD-D19572640A00}"/>
              </a:ext>
            </a:extLst>
          </p:cNvPr>
          <p:cNvSpPr/>
          <p:nvPr/>
        </p:nvSpPr>
        <p:spPr>
          <a:xfrm>
            <a:off x="9688181" y="6532018"/>
            <a:ext cx="23766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sz="1200" dirty="0">
                <a:solidFill>
                  <a:srgbClr val="767676"/>
                </a:solidFill>
                <a:latin typeface="-apple-system"/>
                <a:hlinkClick r:id="rId4"/>
              </a:rPr>
              <a:t>Edson Torres</a:t>
            </a:r>
            <a:r>
              <a:rPr lang="en-US" sz="12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1200" dirty="0" err="1">
                <a:solidFill>
                  <a:srgbClr val="767676"/>
                </a:solidFill>
                <a:latin typeface="-apple-system"/>
                <a:hlinkClick r:id="rId5"/>
              </a:rPr>
              <a:t>Unsplash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328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47697"/>
            <a:ext cx="10554574" cy="3636511"/>
          </a:xfrm>
        </p:spPr>
        <p:txBody>
          <a:bodyPr>
            <a:normAutofit/>
          </a:bodyPr>
          <a:lstStyle/>
          <a:p>
            <a:r>
              <a:rPr lang="en-GB" sz="4400" dirty="0"/>
              <a:t>Filter Context</a:t>
            </a:r>
          </a:p>
          <a:p>
            <a:r>
              <a:rPr lang="en-GB" sz="4400" dirty="0"/>
              <a:t>Row Context</a:t>
            </a:r>
          </a:p>
          <a:p>
            <a:r>
              <a:rPr lang="en-GB" sz="4400" dirty="0"/>
              <a:t>Calculate and Context Transition</a:t>
            </a:r>
          </a:p>
          <a:p>
            <a:r>
              <a:rPr lang="en-GB" sz="44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331299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1F1D-399F-43A5-8CF3-2BD0B4E8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BED4B-C38C-43C2-B77C-9432032FA66F}"/>
              </a:ext>
            </a:extLst>
          </p:cNvPr>
          <p:cNvSpPr/>
          <p:nvPr/>
        </p:nvSpPr>
        <p:spPr>
          <a:xfrm>
            <a:off x="1292953" y="3186114"/>
            <a:ext cx="934101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0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C76-6C31-48F4-A85D-3590D6F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F69951-2FE3-4069-A0CE-CFDA0176D05F}"/>
              </a:ext>
            </a:extLst>
          </p:cNvPr>
          <p:cNvSpPr/>
          <p:nvPr/>
        </p:nvSpPr>
        <p:spPr>
          <a:xfrm>
            <a:off x="218662" y="3251396"/>
            <a:ext cx="76482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910F9C-2D1F-0F18-CD8A-F3FFAE99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967" y="2811115"/>
            <a:ext cx="4394897" cy="29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5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6CB0-E79D-4298-9424-EA65B9EB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F2D112-D76F-428B-9EE4-344067326E71}"/>
              </a:ext>
            </a:extLst>
          </p:cNvPr>
          <p:cNvSpPr/>
          <p:nvPr/>
        </p:nvSpPr>
        <p:spPr>
          <a:xfrm>
            <a:off x="125741" y="2618071"/>
            <a:ext cx="78921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2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COUNT(Jokes[Punchline]) = 1,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A72C1-B7AB-1841-8D2B-1C4E0BB5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135" y="2795037"/>
            <a:ext cx="3964124" cy="30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4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8FB9-6B82-4332-BECA-E297EA0B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9953A-0B98-47D4-96C5-9DD69B137A51}"/>
              </a:ext>
            </a:extLst>
          </p:cNvPr>
          <p:cNvSpPr/>
          <p:nvPr/>
        </p:nvSpPr>
        <p:spPr>
          <a:xfrm>
            <a:off x="103649" y="2559768"/>
            <a:ext cx="8186320" cy="3245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3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HASONEVALUE(Jokes[Punchline]),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7D91C-2055-D880-A600-599DA61B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923" y="2731808"/>
            <a:ext cx="3926428" cy="29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4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DCC3-AA2F-4251-A656-BAB0E6B7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5E3F83-50D0-4C0D-98D0-934DAD3C8B4B}"/>
              </a:ext>
            </a:extLst>
          </p:cNvPr>
          <p:cNvSpPr/>
          <p:nvPr/>
        </p:nvSpPr>
        <p:spPr>
          <a:xfrm>
            <a:off x="1131777" y="2429814"/>
            <a:ext cx="78641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4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SELECTEDVALUE(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7EFE6-2CA6-E07D-9A76-448A2EFA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83" y="2006600"/>
            <a:ext cx="3808017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0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014-FD06-430D-BF26-62F04E0C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B0019F-8BA7-4ED4-8E9F-B5ED81C68DDD}"/>
              </a:ext>
            </a:extLst>
          </p:cNvPr>
          <p:cNvSpPr/>
          <p:nvPr/>
        </p:nvSpPr>
        <p:spPr>
          <a:xfrm>
            <a:off x="258017" y="2192955"/>
            <a:ext cx="74728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5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CONCATENATEX(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", 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BD48A-DCC9-E28A-82E9-BC8F7C39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7" y="2192955"/>
            <a:ext cx="4226352" cy="42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4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3CD1-B588-4E86-918A-79F0D79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Context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BAA2EA-7B0B-4410-B60A-724D48431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8" y="2268846"/>
            <a:ext cx="6212948" cy="41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92752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2" y="4437547"/>
            <a:ext cx="578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SUM(Value1 x Value2)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385E8-7B74-4C33-9CAC-FE1E3A57E8A8}"/>
              </a:ext>
            </a:extLst>
          </p:cNvPr>
          <p:cNvSpPr txBox="1"/>
          <p:nvPr/>
        </p:nvSpPr>
        <p:spPr>
          <a:xfrm>
            <a:off x="4499764" y="5087373"/>
            <a:ext cx="3265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=Error</a:t>
            </a:r>
          </a:p>
        </p:txBody>
      </p:sp>
    </p:spTree>
    <p:extLst>
      <p:ext uri="{BB962C8B-B14F-4D97-AF65-F5344CB8AC3E}">
        <p14:creationId xmlns:p14="http://schemas.microsoft.com/office/powerpoint/2010/main" val="19089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10" descr="Image result for laing o rourke logo">
            <a:extLst>
              <a:ext uri="{FF2B5EF4-FFF2-40B4-BE49-F238E27FC236}">
                <a16:creationId xmlns:a16="http://schemas.microsoft.com/office/drawing/2014/main" id="{EAEA6CA2-C558-442A-964D-7BC328106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3236" r="2954" b="24192"/>
          <a:stretch/>
        </p:blipFill>
        <p:spPr bwMode="auto">
          <a:xfrm>
            <a:off x="104274" y="1593695"/>
            <a:ext cx="2955758" cy="9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erbyshire county council logo">
            <a:extLst>
              <a:ext uri="{FF2B5EF4-FFF2-40B4-BE49-F238E27FC236}">
                <a16:creationId xmlns:a16="http://schemas.microsoft.com/office/drawing/2014/main" id="{17838688-DD93-4B20-A5CE-782CF76C4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9646" r="994" b="21822"/>
          <a:stretch/>
        </p:blipFill>
        <p:spPr bwMode="auto">
          <a:xfrm>
            <a:off x="1127419" y="2544058"/>
            <a:ext cx="3248527" cy="10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et2">
            <a:extLst>
              <a:ext uri="{FF2B5EF4-FFF2-40B4-BE49-F238E27FC236}">
                <a16:creationId xmlns:a16="http://schemas.microsoft.com/office/drawing/2014/main" id="{FD2A9E23-7AF9-4B5F-8481-F0BF18AA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44" y="1669734"/>
            <a:ext cx="1999682" cy="19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CF2FCAF6-0A66-4336-95CF-8ED2A68C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189" y="1334993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C406322-DBC8-666C-7430-0B09ABB48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31B9F31-FE93-6961-2A37-0C1A3FBBB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00" y="3917373"/>
            <a:ext cx="2471561" cy="28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61107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1" y="4114627"/>
            <a:ext cx="665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SUM(Value1) x SUM(Value2)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E936F-74AD-4690-AAC1-EC49A4D05852}"/>
              </a:ext>
            </a:extLst>
          </p:cNvPr>
          <p:cNvSpPr txBox="1"/>
          <p:nvPr/>
        </p:nvSpPr>
        <p:spPr>
          <a:xfrm>
            <a:off x="2569892" y="4839123"/>
            <a:ext cx="578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=(2 + 2 + 2) x (1 + 1 + 1)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CF9B-8E79-4292-858A-95548A46F0D3}"/>
              </a:ext>
            </a:extLst>
          </p:cNvPr>
          <p:cNvSpPr txBox="1"/>
          <p:nvPr/>
        </p:nvSpPr>
        <p:spPr>
          <a:xfrm>
            <a:off x="8927450" y="5210483"/>
            <a:ext cx="2025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=18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2B7111F-9ED8-402C-95C6-1BE9E85641E0}"/>
              </a:ext>
            </a:extLst>
          </p:cNvPr>
          <p:cNvSpPr/>
          <p:nvPr/>
        </p:nvSpPr>
        <p:spPr>
          <a:xfrm>
            <a:off x="8473127" y="4637847"/>
            <a:ext cx="2809702" cy="2302570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7F0A-0E72-4F98-9499-0AA72DAA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SUMX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4488-D68B-44AA-95F0-E5428196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2987"/>
            <a:ext cx="10554574" cy="36365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900" b="1" dirty="0"/>
              <a:t>SUMX (Table, Expression)</a:t>
            </a:r>
          </a:p>
          <a:p>
            <a:pPr marL="0" indent="0">
              <a:buNone/>
            </a:pPr>
            <a:endParaRPr lang="en-GB" sz="1200" b="1" dirty="0"/>
          </a:p>
          <a:p>
            <a:pPr marL="0" indent="0">
              <a:buNone/>
            </a:pPr>
            <a:r>
              <a:rPr lang="en-US" sz="3600" b="1" dirty="0"/>
              <a:t>SUMX(</a:t>
            </a:r>
          </a:p>
          <a:p>
            <a:pPr marL="0" indent="0">
              <a:buNone/>
            </a:pPr>
            <a:r>
              <a:rPr lang="en-US" sz="3600" b="1" dirty="0"/>
              <a:t>	Dancers,</a:t>
            </a:r>
          </a:p>
          <a:p>
            <a:pPr marL="0" indent="0">
              <a:buNone/>
            </a:pPr>
            <a:r>
              <a:rPr lang="en-US" sz="3600" b="1" dirty="0"/>
              <a:t>	Dancers[Value 1]*Dancers[Value 2]</a:t>
            </a:r>
          </a:p>
          <a:p>
            <a:pPr marL="0" indent="0">
              <a:buNone/>
            </a:pPr>
            <a:r>
              <a:rPr lang="en-US" sz="3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044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BC2A79-113B-475D-BBF3-B47EC460D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4" b="21192"/>
          <a:stretch/>
        </p:blipFill>
        <p:spPr bwMode="auto">
          <a:xfrm>
            <a:off x="-1" y="-1"/>
            <a:ext cx="12192001" cy="50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407C-5A85-40CD-9362-3ECDC00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312445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79074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</p:spTree>
    <p:extLst>
      <p:ext uri="{BB962C8B-B14F-4D97-AF65-F5344CB8AC3E}">
        <p14:creationId xmlns:p14="http://schemas.microsoft.com/office/powerpoint/2010/main" val="17798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062FB-94C4-4CDF-8C66-A8C0EA43BB11}"/>
              </a:ext>
            </a:extLst>
          </p:cNvPr>
          <p:cNvSpPr txBox="1"/>
          <p:nvPr/>
        </p:nvSpPr>
        <p:spPr>
          <a:xfrm>
            <a:off x="8515455" y="3429000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FD769-EEE5-4138-A176-DBFBC59092B7}"/>
              </a:ext>
            </a:extLst>
          </p:cNvPr>
          <p:cNvSpPr txBox="1"/>
          <p:nvPr/>
        </p:nvSpPr>
        <p:spPr>
          <a:xfrm>
            <a:off x="8789638" y="4486919"/>
            <a:ext cx="1612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/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23119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A495-3A86-4F20-BA1B-9AD8C955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F231D-492E-4AD9-B944-E6D773C8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87" y="2222287"/>
            <a:ext cx="11495922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SUM(Dancers[Value 1])*SUM(Dancers[Value 2])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382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8CED-EB6F-409D-84EC-6426F3EF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Guess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48D7-C283-492D-9A7D-D4518F48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0" y="2608049"/>
            <a:ext cx="10554574" cy="3636511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GB" sz="6000" b="1" dirty="0"/>
              <a:t>6   (2x1 + 2x1 + 2x1)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18 (2+2+2) x (1+1+1)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98840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8E4F-9D99-44C0-84B3-30ED7C91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Answer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47F79-DFA5-4108-95E4-92CD3FFC892D}"/>
              </a:ext>
            </a:extLst>
          </p:cNvPr>
          <p:cNvSpPr/>
          <p:nvPr/>
        </p:nvSpPr>
        <p:spPr>
          <a:xfrm>
            <a:off x="1166234" y="2452983"/>
            <a:ext cx="2700885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6FFA3-D331-4F70-83E6-8E21272C4720}"/>
              </a:ext>
            </a:extLst>
          </p:cNvPr>
          <p:cNvSpPr/>
          <p:nvPr/>
        </p:nvSpPr>
        <p:spPr>
          <a:xfrm>
            <a:off x="437570" y="2471272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B65DE-DF4B-4B01-96D4-80CF69341BE1}"/>
              </a:ext>
            </a:extLst>
          </p:cNvPr>
          <p:cNvSpPr/>
          <p:nvPr/>
        </p:nvSpPr>
        <p:spPr>
          <a:xfrm>
            <a:off x="437569" y="2434694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54</a:t>
            </a:r>
          </a:p>
        </p:txBody>
      </p:sp>
      <p:pic>
        <p:nvPicPr>
          <p:cNvPr id="2052" name="Picture 4" descr="Illustration for article titled No, Jackie Chan Is Not Dead">
            <a:extLst>
              <a:ext uri="{FF2B5EF4-FFF2-40B4-BE49-F238E27FC236}">
                <a16:creationId xmlns:a16="http://schemas.microsoft.com/office/drawing/2014/main" id="{4D70AF7E-305E-436D-AFA4-78DEEDE4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773070"/>
            <a:ext cx="4924425" cy="32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6B43-9669-4AB2-9F52-35506B17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Explanation</a:t>
            </a:r>
          </a:p>
        </p:txBody>
      </p:sp>
      <p:pic>
        <p:nvPicPr>
          <p:cNvPr id="1026" name="Picture 2" descr="Product Image">
            <a:extLst>
              <a:ext uri="{FF2B5EF4-FFF2-40B4-BE49-F238E27FC236}">
                <a16:creationId xmlns:a16="http://schemas.microsoft.com/office/drawing/2014/main" id="{F7FBA473-195C-4859-B8E4-9DCCAAB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51" y="2271886"/>
            <a:ext cx="8412895" cy="42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318CDA3-891D-49AB-93E8-5D8008B3B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6680" y="1974156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AA68780-81E0-4DDA-9A92-92E155A2D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40468" y="3075308"/>
            <a:ext cx="2189794" cy="3636963"/>
          </a:xfrm>
        </p:spPr>
      </p:pic>
      <p:pic>
        <p:nvPicPr>
          <p:cNvPr id="8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3D3DB6B-D7BB-40FE-B9B7-01D35F9EB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913" y="2356373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B7D311A-15A7-4CBE-BAB7-0CE28CAA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4133" y="220740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B84E440-91B6-4C1D-99F6-6BF4BD4D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58466" y="3221037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242DE1A-55F8-4869-B3C0-7C654558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49223" y="288582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7923EBE-A291-4437-9272-1D32F0C90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85887" y="320805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3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B57E892-B699-4157-98B3-6D83E4DCF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40457" y="314521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0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D0C6-014C-42C2-9997-E8F06295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90" y="304800"/>
            <a:ext cx="4961534" cy="1103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Dance</a:t>
            </a:r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7B4C894C-A39A-4DD7-A241-F677AB9F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" t="557" r="-1464" b="3906"/>
          <a:stretch/>
        </p:blipFill>
        <p:spPr>
          <a:xfrm>
            <a:off x="5730473" y="151707"/>
            <a:ext cx="4386711" cy="65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F505781-DA82-46D8-9782-2DBEDD3A5F80}"/>
              </a:ext>
            </a:extLst>
          </p:cNvPr>
          <p:cNvSpPr/>
          <p:nvPr/>
        </p:nvSpPr>
        <p:spPr>
          <a:xfrm>
            <a:off x="250209" y="3102591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50AE26-3FA9-4D2B-9EC8-CA2A92DF27EC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28165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L -0.00026 0.00579 Z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L -0.00026 0.00555 Z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/>
      <p:bldP spid="21" grpId="0"/>
      <p:bldP spid="22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83B08C-C338-4B7C-882E-019340EF2A8F}"/>
              </a:ext>
            </a:extLst>
          </p:cNvPr>
          <p:cNvSpPr/>
          <p:nvPr/>
        </p:nvSpPr>
        <p:spPr>
          <a:xfrm>
            <a:off x="221634" y="4212708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326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3BB46-AD88-4348-8C75-00BE79F418F3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308CE-313E-4689-BF47-A6C6139F8450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39293-5C04-4E49-9C2E-9F2E04D63018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42880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0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486 C -0.00078 0.23101 0.0427 0.39907 0.06328 0.3956 C 0.08411 0.39166 0.12122 0.21157 0.12122 -0.01412 C 0.12122 -0.24098 0.09518 -0.42362 0.06328 -0.42362 C 0.03151 -0.42362 0.0056 -0.24098 -0.00052 -0.00093 L -0.00078 0.00486 Z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C 3.125E-6 0.22639 0.04505 0.22477 0.06627 0.22153 C 0.08724 0.21759 0.12304 -0.03125 0.12291 -0.1662 C 0.12265 -0.30139 0.13489 -0.58935 0.06536 -0.58866 C -0.01328 -0.58541 0.00625 -0.2456 0.00026 -0.00555 L 3.125E-6 -2.22222E-6 Z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05E7D0-D03E-4771-9A99-E6F02D063DE8}"/>
              </a:ext>
            </a:extLst>
          </p:cNvPr>
          <p:cNvSpPr/>
          <p:nvPr/>
        </p:nvSpPr>
        <p:spPr>
          <a:xfrm>
            <a:off x="296660" y="5358066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=54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EFE8-0AB4-4C19-8D3F-7A29DC4CFC67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8EEB7-A534-4450-AFF3-D8E74D8C0891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53553-B96C-4300-BAA5-44C45BE3141E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58119-B847-4E26-AB09-C46F384475F6}"/>
              </a:ext>
            </a:extLst>
          </p:cNvPr>
          <p:cNvSpPr txBox="1"/>
          <p:nvPr/>
        </p:nvSpPr>
        <p:spPr>
          <a:xfrm>
            <a:off x="562273" y="5715687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97F15A-321A-4744-8C5F-BFC8AF320932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3254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" pathEditMode="relative" rAng="5400000" ptsTypes="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" pathEditMode="relative" rAng="5400000" ptsTypes="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" pathEditMode="relative" rAng="5400000" ptsTypes="AAAAA">
                                      <p:cBhvr>
                                        <p:cTn id="10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ard facepalm HD">
            <a:extLst>
              <a:ext uri="{FF2B5EF4-FFF2-40B4-BE49-F238E27FC236}">
                <a16:creationId xmlns:a16="http://schemas.microsoft.com/office/drawing/2014/main" id="{2352E3E1-C509-46BE-9114-FC1C3CC1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7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BC9-05BA-4B84-A16F-11A9EC5A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2 - Fixed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EED1-1F24-4049-A788-018980FDD7B7}"/>
              </a:ext>
            </a:extLst>
          </p:cNvPr>
          <p:cNvSpPr/>
          <p:nvPr/>
        </p:nvSpPr>
        <p:spPr>
          <a:xfrm>
            <a:off x="220447" y="2255797"/>
            <a:ext cx="119389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CALCULATE(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	SUM(Dancers[Value 1])*SUM(Dancers[Value 2])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43A0-7FAD-4104-B74B-9C6B99D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all different!</a:t>
            </a:r>
          </a:p>
        </p:txBody>
      </p:sp>
      <p:pic>
        <p:nvPicPr>
          <p:cNvPr id="7170" name="Picture 2" descr="The movie was filmed in Tunisia, using the stage of Jeffirelliâs âJesus of Nazarethâ (photo)">
            <a:extLst>
              <a:ext uri="{FF2B5EF4-FFF2-40B4-BE49-F238E27FC236}">
                <a16:creationId xmlns:a16="http://schemas.microsoft.com/office/drawing/2014/main" id="{1CE7F420-183E-4105-B716-B416EA86E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95028"/>
            <a:ext cx="6766442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82B1DA-EA18-41E3-AD51-A592126DE7E7}"/>
              </a:ext>
            </a:extLst>
          </p:cNvPr>
          <p:cNvGrpSpPr/>
          <p:nvPr/>
        </p:nvGrpSpPr>
        <p:grpSpPr>
          <a:xfrm>
            <a:off x="7962405" y="2985812"/>
            <a:ext cx="3324045" cy="2035834"/>
            <a:chOff x="7962405" y="2985812"/>
            <a:chExt cx="3324045" cy="2035834"/>
          </a:xfrm>
        </p:grpSpPr>
        <p:sp>
          <p:nvSpPr>
            <p:cNvPr id="3" name="Speech Bubble: Oval 2">
              <a:extLst>
                <a:ext uri="{FF2B5EF4-FFF2-40B4-BE49-F238E27FC236}">
                  <a16:creationId xmlns:a16="http://schemas.microsoft.com/office/drawing/2014/main" id="{2F4802B4-4D39-48AC-BCAB-A702D0DA79EF}"/>
                </a:ext>
              </a:extLst>
            </p:cNvPr>
            <p:cNvSpPr/>
            <p:nvPr/>
          </p:nvSpPr>
          <p:spPr>
            <a:xfrm>
              <a:off x="7962405" y="2985812"/>
              <a:ext cx="3324045" cy="2035834"/>
            </a:xfrm>
            <a:prstGeom prst="wedgeEllipseCallout">
              <a:avLst>
                <a:gd name="adj1" fmla="val -112481"/>
                <a:gd name="adj2" fmla="val 3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2BD41FA-8483-4599-8242-BDA7532B67DC}"/>
                </a:ext>
              </a:extLst>
            </p:cNvPr>
            <p:cNvSpPr txBox="1">
              <a:spLocks/>
            </p:cNvSpPr>
            <p:nvPr/>
          </p:nvSpPr>
          <p:spPr>
            <a:xfrm>
              <a:off x="8513718" y="3429000"/>
              <a:ext cx="2221418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GB" dirty="0"/>
                <a:t>I’m Not!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2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DCE7-A710-471A-BC79-8D18564D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– Part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15E2A5-01C4-47AB-9672-68CA735A2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462553"/>
              </p:ext>
            </p:extLst>
          </p:nvPr>
        </p:nvGraphicFramePr>
        <p:xfrm>
          <a:off x="729132" y="2860189"/>
          <a:ext cx="10553697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Amelia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28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</p:spTree>
    <p:extLst>
      <p:ext uri="{BB962C8B-B14F-4D97-AF65-F5344CB8AC3E}">
        <p14:creationId xmlns:p14="http://schemas.microsoft.com/office/powerpoint/2010/main" val="16236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15231 C -0.01706 0.22176 -0.06628 0.20625 -0.08659 0.20764 C -0.11159 0.20347 -0.15443 -0.04514 -0.1543 -0.1801 C -0.15391 -0.31528 -0.16849 -0.60324 -0.08555 -0.60255 C 0.00859 -0.59931 -0.01498 -0.25949 -0.00769 -0.01968 L -0.00026 -0.0007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-3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3126" y="3286071"/>
            <a:ext cx="610580" cy="940292"/>
          </a:xfrm>
          <a:prstGeom prst="rect">
            <a:avLst/>
          </a:prstGeom>
          <a:effectLst/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14372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52956" y="3289708"/>
            <a:ext cx="610580" cy="940292"/>
          </a:xfrm>
          <a:prstGeom prst="rect">
            <a:avLst/>
          </a:prstGeom>
          <a:effectLst/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4399215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E80B9-76C5-4907-93DD-F3570271D1C7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1D48D-FB17-4642-9D63-1E42B7D9D71F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</p:spTree>
    <p:extLst>
      <p:ext uri="{BB962C8B-B14F-4D97-AF65-F5344CB8AC3E}">
        <p14:creationId xmlns:p14="http://schemas.microsoft.com/office/powerpoint/2010/main" val="1072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29884 C -0.05052 0.40115 -0.06042 0.38101 -0.08555 0.37754 C -0.11068 0.37361 -0.15612 0.19351 -0.15612 -0.03218 C -0.15612 -0.25903 -0.12422 -0.44121 -0.08555 -0.44121 C -0.04661 -0.44121 -0.0151 -0.25903 -0.00755 -0.01899 L -0.00013 -0.00024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3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00403 -0.1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7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1.875E-6 -0.162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31134 C 0.00365 0.32801 0.0362 0.38009 0.05678 0.37685 C 0.07774 0.37268 0.11459 0.19282 0.11459 -0.03287 C 0.11459 -0.25972 0.08868 -0.44167 0.05678 -0.44167 C 0.02526 -0.44167 -0.00091 -0.25972 -0.00703 -0.01968 L 0.00013 -0.000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3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0377 -0.145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1.25E-6 -0.16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B9864-E45A-422C-B65F-A33F747B521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F806-FB80-4D5A-A048-18D73BAF065B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+(2+2) x (1+1)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A06BD-1E3E-4C17-8070-BF4B862558ED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E0E4C-B8F8-409D-81C7-640D75097B3E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</p:spTree>
    <p:extLst>
      <p:ext uri="{BB962C8B-B14F-4D97-AF65-F5344CB8AC3E}">
        <p14:creationId xmlns:p14="http://schemas.microsoft.com/office/powerpoint/2010/main" val="2248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2708 C -0.00222 0.20949 -0.06628 0.20625 -0.08659 0.20764 C -0.11159 0.20347 -0.15443 -0.04514 -0.1543 -0.18009 C -0.15391 -0.31528 -0.16849 -0.60324 -0.08555 -0.60255 C 0.00859 -0.59931 -0.01498 -0.25949 -0.00768 -0.01968 L -0.00026 -0.00069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-324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B937-608C-46FA-B376-129BACC5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5BC8-8FB7-4F17-A3FE-11C6F0C46D08}"/>
              </a:ext>
            </a:extLst>
          </p:cNvPr>
          <p:cNvSpPr txBox="1"/>
          <p:nvPr/>
        </p:nvSpPr>
        <p:spPr>
          <a:xfrm>
            <a:off x="1447800" y="2659559"/>
            <a:ext cx="597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Daddy is funny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F422A-D266-4728-B189-621B039F0CF5}"/>
              </a:ext>
            </a:extLst>
          </p:cNvPr>
          <p:cNvSpPr txBox="1"/>
          <p:nvPr/>
        </p:nvSpPr>
        <p:spPr>
          <a:xfrm>
            <a:off x="4112821" y="4264337"/>
            <a:ext cx="7353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…but his jokes aren’t</a:t>
            </a:r>
          </a:p>
        </p:txBody>
      </p:sp>
    </p:spTree>
    <p:extLst>
      <p:ext uri="{BB962C8B-B14F-4D97-AF65-F5344CB8AC3E}">
        <p14:creationId xmlns:p14="http://schemas.microsoft.com/office/powerpoint/2010/main" val="537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6" y="1257265"/>
            <a:ext cx="4128934" cy="224626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dirty="0"/>
              <a:t>Roche’s Maxim of Data Transformation</a:t>
            </a:r>
          </a:p>
        </p:txBody>
      </p:sp>
      <p:pic>
        <p:nvPicPr>
          <p:cNvPr id="4" name="Picture 2" descr="Drake Hotline Bling Meme Generator - Imgflip">
            <a:extLst>
              <a:ext uri="{FF2B5EF4-FFF2-40B4-BE49-F238E27FC236}">
                <a16:creationId xmlns:a16="http://schemas.microsoft.com/office/drawing/2014/main" id="{AD8C94A2-07CF-7921-8E77-3A61D055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67" y="983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75EBB-D3C5-220E-E80D-F64D9B9A1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3751">
            <a:off x="4983723" y="112777"/>
            <a:ext cx="1210109" cy="1723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26B89-3291-A9AE-89BA-FB1913539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94089">
            <a:off x="6296992" y="3453055"/>
            <a:ext cx="1146629" cy="1649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F8817-4DB2-35A4-C0D0-C94F146B25C1}"/>
              </a:ext>
            </a:extLst>
          </p:cNvPr>
          <p:cNvSpPr txBox="1"/>
          <p:nvPr/>
        </p:nvSpPr>
        <p:spPr>
          <a:xfrm>
            <a:off x="8501002" y="571535"/>
            <a:ext cx="3494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Transforming data as far downstream as necessary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8000-DFED-A9F2-5B5C-DD1F2C53905B}"/>
              </a:ext>
            </a:extLst>
          </p:cNvPr>
          <p:cNvSpPr txBox="1"/>
          <p:nvPr/>
        </p:nvSpPr>
        <p:spPr>
          <a:xfrm>
            <a:off x="8402680" y="3971960"/>
            <a:ext cx="3494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Transforming data as far upstream as possible</a:t>
            </a:r>
          </a:p>
        </p:txBody>
      </p:sp>
    </p:spTree>
    <p:extLst>
      <p:ext uri="{BB962C8B-B14F-4D97-AF65-F5344CB8AC3E}">
        <p14:creationId xmlns:p14="http://schemas.microsoft.com/office/powerpoint/2010/main" val="3403073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23D-06C4-434E-8F49-624F184D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7F86-79AD-494E-98A4-1F9F755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92" y="3039797"/>
            <a:ext cx="11366416" cy="2028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CALCULATE ( &lt;Expression&gt; [, &lt;Filter&gt; [, &lt;Filter&gt; [, … ] ] ] )</a:t>
            </a:r>
          </a:p>
        </p:txBody>
      </p:sp>
    </p:spTree>
    <p:extLst>
      <p:ext uri="{BB962C8B-B14F-4D97-AF65-F5344CB8AC3E}">
        <p14:creationId xmlns:p14="http://schemas.microsoft.com/office/powerpoint/2010/main" val="2947911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B6C4-CDD6-47B9-A9F4-CADC2A79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22A63-DB50-4DC1-96C8-621A5A1B6983}"/>
              </a:ext>
            </a:extLst>
          </p:cNvPr>
          <p:cNvSpPr/>
          <p:nvPr/>
        </p:nvSpPr>
        <p:spPr>
          <a:xfrm>
            <a:off x="413800" y="3756127"/>
            <a:ext cx="104101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44939-CF27-49E1-BE1F-3161CF3DAB35}"/>
              </a:ext>
            </a:extLst>
          </p:cNvPr>
          <p:cNvSpPr/>
          <p:nvPr/>
        </p:nvSpPr>
        <p:spPr>
          <a:xfrm>
            <a:off x="468302" y="2653525"/>
            <a:ext cx="10568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Total Sales = SUM('Sales By Year'[Sales])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23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615557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C20A-BDBA-4F5F-A2CF-171025DD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800" dirty="0" err="1">
                <a:solidFill>
                  <a:srgbClr val="FFFFFF"/>
                </a:solidFill>
                <a:latin typeface="Consolas" panose="020B0609020204030204" pitchFamily="49" charset="0"/>
              </a:rPr>
              <a:t>Colour</a:t>
            </a:r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] = "Red"</a:t>
            </a:r>
          </a:p>
        </p:txBody>
      </p:sp>
      <p:pic>
        <p:nvPicPr>
          <p:cNvPr id="6146" name="Picture 2" descr="Image may contain: one or more people, people sitting and indoor">
            <a:extLst>
              <a:ext uri="{FF2B5EF4-FFF2-40B4-BE49-F238E27FC236}">
                <a16:creationId xmlns:a16="http://schemas.microsoft.com/office/drawing/2014/main" id="{17BC1429-FFF5-43C6-848E-C885357302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278" y="2291326"/>
            <a:ext cx="7927443" cy="443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6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Calculate Expanded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34017" y="2097486"/>
            <a:ext cx="115578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E89FA-2000-480C-A43B-66E009E1BB72}"/>
              </a:ext>
            </a:extLst>
          </p:cNvPr>
          <p:cNvSpPr/>
          <p:nvPr/>
        </p:nvSpPr>
        <p:spPr>
          <a:xfrm>
            <a:off x="235330" y="2097162"/>
            <a:ext cx="117128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ALL('Sales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EE26-18E8-472A-BDB3-16882C29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F640ABE-4DCB-4F5C-8549-E81232582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69" y="2222500"/>
            <a:ext cx="5086661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484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382857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66701" y="1944282"/>
            <a:ext cx="11518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2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VALUES('Sales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)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Filters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0" y="2625160"/>
            <a:ext cx="12268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3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KEEPFILTERS('Sales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"Red")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2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C6BD-DB31-4CD4-82AD-2128464B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F7F3D2E-4EAD-4B42-A4A9-2C1CF1B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94" y="0"/>
            <a:ext cx="4706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7887"/>
            <a:ext cx="10554574" cy="3636511"/>
          </a:xfrm>
        </p:spPr>
        <p:txBody>
          <a:bodyPr>
            <a:noAutofit/>
          </a:bodyPr>
          <a:lstStyle/>
          <a:p>
            <a:r>
              <a:rPr lang="en-GB" sz="4800" dirty="0"/>
              <a:t>Filter Context</a:t>
            </a:r>
          </a:p>
          <a:p>
            <a:r>
              <a:rPr lang="en-GB" sz="4800" dirty="0"/>
              <a:t>Row Context</a:t>
            </a:r>
          </a:p>
          <a:p>
            <a:r>
              <a:rPr lang="en-GB" sz="4800" dirty="0"/>
              <a:t>Calculate and Context Transition</a:t>
            </a:r>
          </a:p>
          <a:p>
            <a:r>
              <a:rPr lang="en-GB" sz="48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23651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2673500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540E-2BC1-450D-9435-04BE7586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Influencers</a:t>
            </a:r>
          </a:p>
        </p:txBody>
      </p:sp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3869ED05-5D03-476B-BCBB-B2889CB79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1028" y="2386692"/>
            <a:ext cx="7561943" cy="42535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BF239-1986-4F36-9BAA-5A2F39B3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23166" y="2807538"/>
            <a:ext cx="5123667" cy="288206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C5EF66-98AB-4A12-885F-58ED0E9E2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18897" y="5373730"/>
            <a:ext cx="1674132" cy="12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63F-F81A-4903-8ADE-8D229F01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What?!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E8B890-42A9-46D3-AE32-02C8E3424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5199" r="5909" b="12472"/>
          <a:stretch/>
        </p:blipFill>
        <p:spPr bwMode="auto">
          <a:xfrm>
            <a:off x="7007950" y="2909974"/>
            <a:ext cx="2495819" cy="25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97ED483-E14C-4DCF-88E0-D951E42D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783" y="2904836"/>
            <a:ext cx="3776570" cy="2520860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3 'Home Alone' Facts You Never Knew, To Celebrate The Movie's 25th  Anniversary">
            <a:extLst>
              <a:ext uri="{FF2B5EF4-FFF2-40B4-BE49-F238E27FC236}">
                <a16:creationId xmlns:a16="http://schemas.microsoft.com/office/drawing/2014/main" id="{1BC90925-0406-4016-B100-4A6205D84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07" y="2904836"/>
            <a:ext cx="3363906" cy="252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5 Revelations About Home Alone on Its 25th Birthday">
            <a:extLst>
              <a:ext uri="{FF2B5EF4-FFF2-40B4-BE49-F238E27FC236}">
                <a16:creationId xmlns:a16="http://schemas.microsoft.com/office/drawing/2014/main" id="{B4FA64AE-C2A5-4F14-83AE-54A53A1E9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950" y="2909974"/>
            <a:ext cx="3341194" cy="25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81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225"/>
            <a:ext cx="4025900" cy="1628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</a:t>
            </a:r>
            <a:br>
              <a:rPr lang="en-US" sz="4400" dirty="0"/>
            </a:br>
            <a:r>
              <a:rPr lang="en-US" sz="4400" dirty="0"/>
              <a:t>Stage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35F60-FE5F-4BC6-A7B3-EC4F408836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1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8189"/>
            <a:ext cx="3746413" cy="16408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 Stage 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862132-EF89-4B18-B110-1DED24EA47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2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9840"/>
            <a:ext cx="3860713" cy="1503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 Stage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19CBD6-AA3D-ED13-BA46-9AD6FBBD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5207" y="643465"/>
            <a:ext cx="4898591" cy="539789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275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E96646-423E-4354-94C2-1A28227BF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</Words>
  <Application>Microsoft Office PowerPoint</Application>
  <PresentationFormat>Widescreen</PresentationFormat>
  <Paragraphs>240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-apple-system</vt:lpstr>
      <vt:lpstr>Calibri</vt:lpstr>
      <vt:lpstr>Century Gothic</vt:lpstr>
      <vt:lpstr>Consolas</vt:lpstr>
      <vt:lpstr>Wingdings 2</vt:lpstr>
      <vt:lpstr>Quotable</vt:lpstr>
      <vt:lpstr>DAX Explained Through Dance, Memes and Dad Jokes</vt:lpstr>
      <vt:lpstr>About Me</vt:lpstr>
      <vt:lpstr>Dance</vt:lpstr>
      <vt:lpstr>Dad</vt:lpstr>
      <vt:lpstr>Memes</vt:lpstr>
      <vt:lpstr>What?!</vt:lpstr>
      <vt:lpstr>Learning DAX Stage 1</vt:lpstr>
      <vt:lpstr>Learning Dax Stage 2</vt:lpstr>
      <vt:lpstr>Learning Dax Stage 3</vt:lpstr>
      <vt:lpstr>Shih-Tzu</vt:lpstr>
      <vt:lpstr>Key Points</vt:lpstr>
      <vt:lpstr>A Simple Calculation</vt:lpstr>
      <vt:lpstr>Level 1</vt:lpstr>
      <vt:lpstr>Level 2</vt:lpstr>
      <vt:lpstr>Level 3</vt:lpstr>
      <vt:lpstr>Level 4</vt:lpstr>
      <vt:lpstr>Level 5</vt:lpstr>
      <vt:lpstr>Filter Context</vt:lpstr>
      <vt:lpstr>Example 1</vt:lpstr>
      <vt:lpstr>Example 1</vt:lpstr>
      <vt:lpstr>Introducing SUMX</vt:lpstr>
      <vt:lpstr>Row Context</vt:lpstr>
      <vt:lpstr>Dance 1</vt:lpstr>
      <vt:lpstr>Dance 1</vt:lpstr>
      <vt:lpstr>Dance 1</vt:lpstr>
      <vt:lpstr>Example 2</vt:lpstr>
      <vt:lpstr>Guess The Result</vt:lpstr>
      <vt:lpstr>The Answer</vt:lpstr>
      <vt:lpstr>An Explanation</vt:lpstr>
      <vt:lpstr>PowerPoint Presentation</vt:lpstr>
      <vt:lpstr>PowerPoint Presentation</vt:lpstr>
      <vt:lpstr>PowerPoint Presentation</vt:lpstr>
      <vt:lpstr>PowerPoint Presentation</vt:lpstr>
      <vt:lpstr>Example 2 - Fixed</vt:lpstr>
      <vt:lpstr>We’re all different!</vt:lpstr>
      <vt:lpstr>Example 2 – Part 2</vt:lpstr>
      <vt:lpstr>PowerPoint Presentation</vt:lpstr>
      <vt:lpstr>PowerPoint Presentation</vt:lpstr>
      <vt:lpstr>PowerPoint Presentation</vt:lpstr>
      <vt:lpstr>Roche’s Maxim of Data Transformation</vt:lpstr>
      <vt:lpstr>Calculate</vt:lpstr>
      <vt:lpstr>Calculate Example</vt:lpstr>
      <vt:lpstr>PowerPoint Presentation</vt:lpstr>
      <vt:lpstr>'Sales By Year'[Colour] = "Red"</vt:lpstr>
      <vt:lpstr>Calculate Expanded</vt:lpstr>
      <vt:lpstr>ALL</vt:lpstr>
      <vt:lpstr>PowerPoint Presentation</vt:lpstr>
      <vt:lpstr>Values</vt:lpstr>
      <vt:lpstr>Keep Filters</vt:lpstr>
      <vt:lpstr>Key Points</vt:lpstr>
      <vt:lpstr>DAX Explained Through Dance, Memes and Dad Jokes</vt:lpstr>
      <vt:lpstr>Key Influencers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2019-09-10T19:18:30Z</dcterms:created>
  <dcterms:modified xsi:type="dcterms:W3CDTF">2023-09-01T15:51:53Z</dcterms:modified>
</cp:coreProperties>
</file>